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6"/>
  </p:notesMasterIdLst>
  <p:sldIdLst>
    <p:sldId id="256" r:id="rId2"/>
    <p:sldId id="287" r:id="rId3"/>
    <p:sldId id="258" r:id="rId4"/>
    <p:sldId id="259" r:id="rId5"/>
    <p:sldId id="260" r:id="rId6"/>
    <p:sldId id="282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custDataLst>
    <p:tags r:id="rId17"/>
  </p:custDataLst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 varScale="1">
        <p:scale>
          <a:sx n="115" d="100"/>
          <a:sy n="115" d="100"/>
        </p:scale>
        <p:origin x="1494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C827F9-DCBA-4979-ABF3-21AF91B3A6CA}" type="datetimeFigureOut">
              <a:rPr lang="ru-RU" smtClean="0"/>
              <a:pPr/>
              <a:t>18.11.2020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3AE025-8684-4191-A39D-95423D1BCF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23344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3AE025-8684-4191-A39D-95423D1BCF58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3AE025-8684-4191-A39D-95423D1BCF58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3AE025-8684-4191-A39D-95423D1BCF58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3AE025-8684-4191-A39D-95423D1BCF58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3AE025-8684-4191-A39D-95423D1BCF58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3AE025-8684-4191-A39D-95423D1BCF58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3AE025-8684-4191-A39D-95423D1BCF58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3AE025-8684-4191-A39D-95423D1BCF58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3AE025-8684-4191-A39D-95423D1BCF58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3AE025-8684-4191-A39D-95423D1BCF58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3AE025-8684-4191-A39D-95423D1BCF58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3AE025-8684-4191-A39D-95423D1BCF58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3AE025-8684-4191-A39D-95423D1BCF58}" type="slidenum">
              <a:rPr lang="ru-RU" smtClean="0"/>
              <a:pPr/>
              <a:t>14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11/18/2020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411352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11/18/2020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2500917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11/18/2020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8703459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11/18/2020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2626316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11/18/2020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4543267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11/18/2020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0623983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11/18/2020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9493796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11/18/2020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979710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11/18/2020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8026339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11/18/2020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4170708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11/18/2020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8425398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11/18/2020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600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 spd="slow">
    <p:random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mailto:tzybin.denis@yandex.ru" TargetMode="Externa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9750" y="260350"/>
            <a:ext cx="7772400" cy="1470025"/>
          </a:xfrm>
        </p:spPr>
        <p:txBody>
          <a:bodyPr>
            <a:normAutofit/>
          </a:bodyPr>
          <a:lstStyle/>
          <a:p>
            <a:pPr eaLnBrk="1" hangingPunct="1"/>
            <a:r>
              <a:rPr lang="ru-RU" altLang="ru-RU" sz="4800" b="1" dirty="0" smtClean="0">
                <a:latin typeface="Times New Roman" pitchFamily="18" charset="0"/>
                <a:cs typeface="Times New Roman" pitchFamily="18" charset="0"/>
              </a:rPr>
              <a:t>Инженерная графика</a:t>
            </a:r>
            <a:endParaRPr lang="ru-RU" altLang="ru-RU" sz="48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1600200"/>
            <a:ext cx="4816083" cy="4532784"/>
          </a:xfrm>
          <a:prstGeom prst="rect">
            <a:avLst/>
          </a:prstGeom>
          <a:effectLst>
            <a:softEdge rad="63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4800" y="762000"/>
            <a:ext cx="830580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36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Задание</a:t>
            </a:r>
          </a:p>
          <a:p>
            <a:pPr marL="742950" lvl="0" indent="-742950" algn="just">
              <a:buFontTx/>
              <a:buAutoNum type="arabicPeriod"/>
            </a:pPr>
            <a:r>
              <a:rPr lang="ru-RU" sz="32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3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тетрадь по инженерной графике напишите конспект по теме занятия </a:t>
            </a:r>
            <a:r>
              <a:rPr lang="ru-RU" sz="32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3200" i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Разьёмные</a:t>
            </a:r>
            <a:r>
              <a:rPr lang="ru-RU" sz="32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соединения»</a:t>
            </a:r>
            <a:endParaRPr lang="ru-RU" sz="32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742950" lvl="0" indent="-742950" algn="just">
              <a:buFontTx/>
              <a:buAutoNum type="arabicPeriod"/>
            </a:pPr>
            <a:r>
              <a:rPr lang="ru-RU" sz="32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Сфотографируйте или отсканируйте свой конспект</a:t>
            </a:r>
          </a:p>
          <a:p>
            <a:pPr marL="742950" lvl="0" indent="-742950" algn="just">
              <a:buFontTx/>
              <a:buAutoNum type="arabicPeriod"/>
            </a:pPr>
            <a:r>
              <a:rPr lang="ru-RU" sz="3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Ф</a:t>
            </a:r>
            <a:r>
              <a:rPr lang="ru-RU" sz="32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отографии  </a:t>
            </a:r>
            <a:r>
              <a:rPr lang="ru-RU" sz="3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(сканы) отправьте на электронную почту: </a:t>
            </a:r>
            <a:r>
              <a:rPr lang="en-US" sz="3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tzybin.denis@yandex.ru</a:t>
            </a:r>
            <a:endParaRPr lang="en-US" sz="32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742950" lvl="0" indent="-742950" algn="just">
              <a:buFontTx/>
              <a:buAutoNum type="arabicPeriod"/>
            </a:pPr>
            <a:r>
              <a:rPr lang="ru-RU" sz="32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Работу </a:t>
            </a:r>
            <a:r>
              <a:rPr lang="ru-RU" sz="32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сдать до </a:t>
            </a:r>
            <a:r>
              <a:rPr lang="ru-RU" sz="32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19.11.2020</a:t>
            </a:r>
            <a:r>
              <a:rPr lang="ru-RU" sz="32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8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0095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62000"/>
          </a:xfrm>
        </p:spPr>
        <p:txBody>
          <a:bodyPr>
            <a:normAutofit/>
          </a:bodyPr>
          <a:lstStyle/>
          <a:p>
            <a:pPr algn="ctr"/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Разъёмные соединения.</a:t>
            </a: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1000" y="1524000"/>
            <a:ext cx="8229600" cy="4800600"/>
          </a:xfrm>
        </p:spPr>
        <p:txBody>
          <a:bodyPr>
            <a:normAutofit/>
          </a:bodyPr>
          <a:lstStyle/>
          <a:p>
            <a:pPr algn="just"/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Разъёмными называются соединения, которые можно разобрать, не разрушая деталей, их составляющих.</a:t>
            </a:r>
          </a:p>
          <a:p>
            <a:pPr algn="just">
              <a:buNone/>
            </a:pP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 ним относятся:</a:t>
            </a:r>
          </a:p>
          <a:p>
            <a:pPr algn="just">
              <a:buFontTx/>
              <a:buChar char="-"/>
            </a:pP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резьбовые соединения;</a:t>
            </a:r>
          </a:p>
          <a:p>
            <a:pPr algn="just">
              <a:buFontTx/>
              <a:buChar char="-"/>
            </a:pP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зубчатые (шлицевые);</a:t>
            </a:r>
          </a:p>
          <a:p>
            <a:pPr algn="just">
              <a:buFontTx/>
              <a:buChar char="-"/>
            </a:pP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шпоночные; </a:t>
            </a:r>
          </a:p>
          <a:p>
            <a:pPr algn="just">
              <a:buFontTx/>
              <a:buChar char="-"/>
            </a:pP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штифтовые;</a:t>
            </a:r>
          </a:p>
          <a:p>
            <a:pPr algn="just">
              <a:buFontTx/>
              <a:buChar char="-"/>
            </a:pP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шплинтовые;</a:t>
            </a:r>
          </a:p>
          <a:p>
            <a:pPr algn="just">
              <a:buFontTx/>
              <a:buChar char="-"/>
            </a:pP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клиновые;</a:t>
            </a:r>
          </a:p>
          <a:p>
            <a:pPr algn="just">
              <a:buFontTx/>
              <a:buChar char="-"/>
            </a:pP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соединения сочленением.</a:t>
            </a: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914400"/>
          </a:xfrm>
        </p:spPr>
        <p:txBody>
          <a:bodyPr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Резьбовые соединения.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2400" y="1447800"/>
            <a:ext cx="8763000" cy="4953000"/>
          </a:xfrm>
        </p:spPr>
        <p:txBody>
          <a:bodyPr>
            <a:noAutofit/>
          </a:bodyPr>
          <a:lstStyle/>
          <a:p>
            <a:pPr algn="just">
              <a:spcBef>
                <a:spcPts val="0"/>
              </a:spcBef>
              <a:buNone/>
            </a:pP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Резьбовое соединение может обеспечивать относительную неподвижность деталей или перемещение одной детали относительно другой. Основным соединяющим элементом в резьбовом соединении является резьба.</a:t>
            </a:r>
          </a:p>
          <a:p>
            <a:pPr>
              <a:spcBef>
                <a:spcPts val="0"/>
              </a:spcBef>
              <a:buNone/>
            </a:pP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К резьбовым относятся: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болтовые соединения;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винтовые;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шпилечные;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соединение трубопроводов (трубные соединения).</a:t>
            </a:r>
          </a:p>
          <a:p>
            <a:pPr>
              <a:spcBef>
                <a:spcPts val="0"/>
              </a:spcBef>
              <a:buNone/>
            </a:pP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Изображения резьбовых соединений на чертежах выполняются в соответствии с требованиями стандартов. </a:t>
            </a:r>
          </a:p>
          <a:p>
            <a:pPr>
              <a:spcBef>
                <a:spcPts val="0"/>
              </a:spcBef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90600"/>
          </a:xfrm>
        </p:spPr>
        <p:txBody>
          <a:bodyPr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Болтовое соединение.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523999"/>
            <a:ext cx="4038600" cy="487680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Состоит из:</a:t>
            </a:r>
          </a:p>
          <a:p>
            <a:pPr>
              <a:buFontTx/>
              <a:buChar char="-"/>
            </a:pP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болта;</a:t>
            </a:r>
          </a:p>
          <a:p>
            <a:pPr>
              <a:buFontTx/>
              <a:buChar char="-"/>
            </a:pP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шайбы;</a:t>
            </a:r>
          </a:p>
          <a:p>
            <a:pPr>
              <a:buFontTx/>
              <a:buChar char="-"/>
            </a:pP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гайки;</a:t>
            </a:r>
          </a:p>
          <a:p>
            <a:pPr>
              <a:buFontTx/>
              <a:buChar char="-"/>
            </a:pP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соединяемых деталей, имеющих сквозные отверстия.</a:t>
            </a:r>
          </a:p>
          <a:p>
            <a:pPr>
              <a:buNone/>
            </a:pP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Обозначение:</a:t>
            </a:r>
          </a:p>
          <a:p>
            <a:pPr>
              <a:buNone/>
            </a:pP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Болт М20*60</a:t>
            </a:r>
          </a:p>
          <a:p>
            <a:pPr>
              <a:buNone/>
            </a:pP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Шайба 20</a:t>
            </a:r>
          </a:p>
          <a:p>
            <a:pPr>
              <a:buNone/>
            </a:pP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Гайка М20</a:t>
            </a: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386" name="Picture 2" descr="E:\pic2-2-28.gif"/>
          <p:cNvPicPr>
            <a:picLocks noChangeAspect="1" noChangeArrowheads="1"/>
          </p:cNvPicPr>
          <p:nvPr/>
        </p:nvPicPr>
        <p:blipFill>
          <a:blip r:embed="rId3" cstate="print">
            <a:lum contrast="40000"/>
          </a:blip>
          <a:srcRect/>
          <a:stretch>
            <a:fillRect/>
          </a:stretch>
        </p:blipFill>
        <p:spPr bwMode="auto">
          <a:xfrm>
            <a:off x="4827373" y="1445342"/>
            <a:ext cx="4088027" cy="4879258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90600"/>
          </a:xfrm>
        </p:spPr>
        <p:txBody>
          <a:bodyPr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Винтовое соединение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87035" y="1350815"/>
            <a:ext cx="4267200" cy="54102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Состоит из:</a:t>
            </a:r>
            <a:endParaRPr lang="ru-RU" sz="2400" b="1" i="1" dirty="0" smtClean="0">
              <a:latin typeface="Arial" pitchFamily="34" charset="0"/>
              <a:cs typeface="Arial" pitchFamily="34" charset="0"/>
            </a:endParaRPr>
          </a:p>
          <a:p>
            <a:r>
              <a:rPr lang="ru-RU" sz="2400" b="1" i="1" dirty="0" smtClean="0">
                <a:latin typeface="Arial" pitchFamily="34" charset="0"/>
                <a:cs typeface="Arial" pitchFamily="34" charset="0"/>
              </a:rPr>
              <a:t>винта;</a:t>
            </a:r>
          </a:p>
          <a:p>
            <a:r>
              <a:rPr lang="ru-RU" sz="2400" b="1" i="1" dirty="0" smtClean="0">
                <a:latin typeface="Arial" pitchFamily="34" charset="0"/>
                <a:cs typeface="Arial" pitchFamily="34" charset="0"/>
              </a:rPr>
              <a:t>шайбы;</a:t>
            </a:r>
          </a:p>
          <a:p>
            <a:r>
              <a:rPr lang="ru-RU" sz="2400" b="1" i="1" dirty="0" smtClean="0">
                <a:latin typeface="Arial" pitchFamily="34" charset="0"/>
                <a:cs typeface="Arial" pitchFamily="34" charset="0"/>
              </a:rPr>
              <a:t>гайки;</a:t>
            </a:r>
          </a:p>
          <a:p>
            <a:r>
              <a:rPr lang="ru-RU" sz="2400" b="1" i="1" dirty="0" smtClean="0">
                <a:latin typeface="Arial" pitchFamily="34" charset="0"/>
                <a:cs typeface="Arial" pitchFamily="34" charset="0"/>
              </a:rPr>
              <a:t>соединяемых деталей, одна из которых имеет глухое отверстие с резьбой.</a:t>
            </a:r>
          </a:p>
          <a:p>
            <a:pPr>
              <a:buNone/>
            </a:pPr>
            <a:r>
              <a:rPr lang="ru-RU" sz="2400" b="1" i="1" dirty="0" smtClean="0">
                <a:latin typeface="Arial" pitchFamily="34" charset="0"/>
                <a:cs typeface="Arial" pitchFamily="34" charset="0"/>
              </a:rPr>
              <a:t>Обозначение:</a:t>
            </a:r>
          </a:p>
          <a:p>
            <a:pPr>
              <a:buNone/>
            </a:pPr>
            <a:r>
              <a:rPr lang="ru-RU" sz="2400" b="1" i="1" dirty="0" smtClean="0">
                <a:latin typeface="Arial" pitchFamily="34" charset="0"/>
                <a:cs typeface="Arial" pitchFamily="34" charset="0"/>
              </a:rPr>
              <a:t>Винт М16 * 55</a:t>
            </a:r>
          </a:p>
          <a:p>
            <a:pPr>
              <a:buNone/>
            </a:pPr>
            <a:r>
              <a:rPr lang="ru-RU" sz="2400" b="1" i="1" dirty="0" smtClean="0">
                <a:latin typeface="Arial" pitchFamily="34" charset="0"/>
                <a:cs typeface="Arial" pitchFamily="34" charset="0"/>
              </a:rPr>
              <a:t>Шайба 16</a:t>
            </a:r>
          </a:p>
          <a:p>
            <a:pPr>
              <a:buNone/>
            </a:pPr>
            <a:r>
              <a:rPr lang="ru-RU" sz="2400" b="1" i="1" dirty="0" smtClean="0">
                <a:latin typeface="Arial" pitchFamily="34" charset="0"/>
                <a:cs typeface="Arial" pitchFamily="34" charset="0"/>
              </a:rPr>
              <a:t>Гайка М16</a:t>
            </a:r>
          </a:p>
          <a:p>
            <a:pPr>
              <a:buNone/>
            </a:pPr>
            <a:endParaRPr lang="ru-RU" sz="24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2" descr="E:\pic2-2-30.gif"/>
          <p:cNvPicPr>
            <a:picLocks noChangeAspect="1" noChangeArrowheads="1"/>
          </p:cNvPicPr>
          <p:nvPr/>
        </p:nvPicPr>
        <p:blipFill>
          <a:blip r:embed="rId3" cstate="print">
            <a:lum contrast="30000"/>
          </a:blip>
          <a:stretch>
            <a:fillRect/>
          </a:stretch>
        </p:blipFill>
        <p:spPr bwMode="auto">
          <a:xfrm>
            <a:off x="4419600" y="1600200"/>
            <a:ext cx="4502944" cy="47244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90600"/>
          </a:xfrm>
        </p:spPr>
        <p:txBody>
          <a:bodyPr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Шпилечное соединение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304800" y="1343890"/>
            <a:ext cx="4343400" cy="54864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Состоит  из:</a:t>
            </a:r>
          </a:p>
          <a:p>
            <a:pPr>
              <a:buFontTx/>
              <a:buChar char="-"/>
            </a:pP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шпильки;</a:t>
            </a:r>
          </a:p>
          <a:p>
            <a:pPr>
              <a:buFontTx/>
              <a:buChar char="-"/>
            </a:pP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шайбы;</a:t>
            </a:r>
          </a:p>
          <a:p>
            <a:pPr>
              <a:buFontTx/>
              <a:buChar char="-"/>
            </a:pP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гайки;</a:t>
            </a:r>
          </a:p>
          <a:p>
            <a:pPr>
              <a:buFontTx/>
              <a:buChar char="-"/>
            </a:pP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соединяемых деталей, одна из которых имеет глухое отверстие с резьбой.</a:t>
            </a:r>
          </a:p>
          <a:p>
            <a:pPr>
              <a:buNone/>
            </a:pP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Обозначается:</a:t>
            </a:r>
          </a:p>
          <a:p>
            <a:pPr>
              <a:buNone/>
            </a:pP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Шпилька М 20*80</a:t>
            </a:r>
          </a:p>
          <a:p>
            <a:pPr>
              <a:buNone/>
            </a:pP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Шайба 20</a:t>
            </a:r>
          </a:p>
          <a:p>
            <a:pPr>
              <a:buNone/>
            </a:pP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Гайка М20</a:t>
            </a:r>
          </a:p>
          <a:p>
            <a:pPr>
              <a:buNone/>
            </a:pP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2" descr="E:\pic2-2-29.gif"/>
          <p:cNvPicPr>
            <a:picLocks noChangeAspect="1" noChangeArrowheads="1"/>
          </p:cNvPicPr>
          <p:nvPr/>
        </p:nvPicPr>
        <p:blipFill>
          <a:blip r:embed="rId3" cstate="print">
            <a:lum contrast="30000"/>
          </a:blip>
          <a:srcRect l="5172" r="8621" b="1613"/>
          <a:stretch>
            <a:fillRect/>
          </a:stretch>
        </p:blipFill>
        <p:spPr bwMode="auto">
          <a:xfrm>
            <a:off x="4890541" y="1524000"/>
            <a:ext cx="3872459" cy="4724399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14400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Трубное соединение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454152" y="2974848"/>
            <a:ext cx="3736848" cy="1520952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Состоит из:</a:t>
            </a:r>
          </a:p>
          <a:p>
            <a:pPr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муфты;</a:t>
            </a:r>
          </a:p>
          <a:p>
            <a:pPr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соединяемых труб.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2" descr="E:\pic2-2-32.gif"/>
          <p:cNvPicPr>
            <a:picLocks noChangeAspect="1" noChangeArrowheads="1"/>
          </p:cNvPicPr>
          <p:nvPr/>
        </p:nvPicPr>
        <p:blipFill>
          <a:blip r:embed="rId3" cstate="print">
            <a:lum contrast="30000"/>
          </a:blip>
          <a:srcRect/>
          <a:stretch>
            <a:fillRect/>
          </a:stretch>
        </p:blipFill>
        <p:spPr bwMode="auto">
          <a:xfrm>
            <a:off x="4419599" y="1676400"/>
            <a:ext cx="4267201" cy="44196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990600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Другие разъёмные соединения.</a:t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Зубчатые (шлицевые).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484" name="Picture 4" descr="E:\pic2-2-35.gif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lum contrast="79000"/>
          </a:blip>
          <a:stretch>
            <a:fillRect/>
          </a:stretch>
        </p:blipFill>
        <p:spPr bwMode="auto">
          <a:xfrm>
            <a:off x="1253613" y="1600200"/>
            <a:ext cx="6636774" cy="41148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6096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Шпоночные соединения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304800" y="1402080"/>
            <a:ext cx="8229600" cy="4998720"/>
          </a:xfrm>
        </p:spPr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Состоит из :</a:t>
            </a:r>
          </a:p>
          <a:p>
            <a:pPr>
              <a:buNone/>
            </a:pP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- втулки</a:t>
            </a:r>
          </a:p>
          <a:p>
            <a:pPr>
              <a:buNone/>
            </a:pP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- вала;</a:t>
            </a:r>
          </a:p>
          <a:p>
            <a:pPr>
              <a:buNone/>
            </a:pP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- шпонки.</a:t>
            </a:r>
          </a:p>
          <a:p>
            <a:pPr>
              <a:buNone/>
            </a:pP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Обозначается:</a:t>
            </a:r>
          </a:p>
          <a:p>
            <a:pPr>
              <a:buNone/>
            </a:pP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Шпонка 10*6*40</a:t>
            </a:r>
          </a:p>
          <a:p>
            <a:pPr>
              <a:buNone/>
            </a:pP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Призматическая</a:t>
            </a:r>
          </a:p>
          <a:p>
            <a:pPr>
              <a:buNone/>
            </a:pP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шпонка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Шпонки бывают призматические и сегментные.</a:t>
            </a:r>
          </a:p>
          <a:p>
            <a:pPr>
              <a:buNone/>
            </a:pP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Шпонка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сегм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. 8*15</a:t>
            </a:r>
          </a:p>
          <a:p>
            <a:pPr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Шпонки применяют для передачи крутящего момента.</a:t>
            </a:r>
          </a:p>
        </p:txBody>
      </p:sp>
      <p:pic>
        <p:nvPicPr>
          <p:cNvPr id="5" name="Picture 3" descr="E:\pic2-2-37.gif"/>
          <p:cNvPicPr>
            <a:picLocks noChangeAspect="1" noChangeArrowheads="1"/>
          </p:cNvPicPr>
          <p:nvPr/>
        </p:nvPicPr>
        <p:blipFill>
          <a:blip r:embed="rId3" cstate="print">
            <a:lum contrast="40000"/>
          </a:blip>
          <a:srcRect/>
          <a:stretch>
            <a:fillRect/>
          </a:stretch>
        </p:blipFill>
        <p:spPr bwMode="auto">
          <a:xfrm>
            <a:off x="3200400" y="1600200"/>
            <a:ext cx="5715000" cy="32004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Штифтовые соединения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152400" y="1447800"/>
            <a:ext cx="8763000" cy="5257800"/>
          </a:xfrm>
        </p:spPr>
        <p:txBody>
          <a:bodyPr/>
          <a:lstStyle/>
          <a:p>
            <a:pPr marL="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Конические  соединяют детали типа втулка- вал, для предотвращения 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возвратнопоступальных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перемещений и  прокручивания вала относительно втулки.</a:t>
            </a:r>
          </a:p>
          <a:p>
            <a:pPr algn="just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3" descr="E:\pic2-2-38.gif"/>
          <p:cNvPicPr>
            <a:picLocks noChangeAspect="1" noChangeArrowheads="1"/>
          </p:cNvPicPr>
          <p:nvPr/>
        </p:nvPicPr>
        <p:blipFill>
          <a:blip r:embed="rId3" cstate="print">
            <a:lum contrast="40000"/>
          </a:blip>
          <a:srcRect/>
          <a:stretch>
            <a:fillRect/>
          </a:stretch>
        </p:blipFill>
        <p:spPr bwMode="auto">
          <a:xfrm>
            <a:off x="4191000" y="2971800"/>
            <a:ext cx="4335780" cy="3053366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62000"/>
          </a:xfrm>
        </p:spPr>
        <p:txBody>
          <a:bodyPr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Шплинтовые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соединения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152400" y="1371600"/>
            <a:ext cx="8763000" cy="5181600"/>
          </a:xfrm>
        </p:spPr>
        <p:txBody>
          <a:bodyPr/>
          <a:lstStyle/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Шплинты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 применяют для ограничения осевого перемещения деталей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стопорения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корончатых гаек.</a:t>
            </a:r>
          </a:p>
        </p:txBody>
      </p:sp>
      <p:pic>
        <p:nvPicPr>
          <p:cNvPr id="1026" name="Picture 2" descr="E:\pic2-2-39.gif"/>
          <p:cNvPicPr>
            <a:picLocks noChangeAspect="1" noChangeArrowheads="1"/>
          </p:cNvPicPr>
          <p:nvPr/>
        </p:nvPicPr>
        <p:blipFill>
          <a:blip r:embed="rId3" cstate="print">
            <a:lum contrast="40000"/>
          </a:blip>
          <a:srcRect/>
          <a:stretch>
            <a:fillRect/>
          </a:stretch>
        </p:blipFill>
        <p:spPr bwMode="auto">
          <a:xfrm>
            <a:off x="3631276" y="2438400"/>
            <a:ext cx="5257800" cy="3243449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62000"/>
          </a:xfrm>
        </p:spPr>
        <p:txBody>
          <a:bodyPr/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Клиновые соединения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152400" y="1371600"/>
            <a:ext cx="8763000" cy="5334000"/>
          </a:xfrm>
        </p:spPr>
        <p:txBody>
          <a:bodyPr/>
          <a:lstStyle/>
          <a:p>
            <a:pPr marL="0" indent="0"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Клиновые соединения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  обеспечивают легкую разборку соединяемых деталей. Грани клиньев имеют уклон от 1/5 до 1/40.</a:t>
            </a:r>
          </a:p>
        </p:txBody>
      </p:sp>
      <p:pic>
        <p:nvPicPr>
          <p:cNvPr id="5" name="Picture 2" descr="E:\pic2-2-40.gif"/>
          <p:cNvPicPr>
            <a:picLocks noChangeAspect="1" noChangeArrowheads="1"/>
          </p:cNvPicPr>
          <p:nvPr/>
        </p:nvPicPr>
        <p:blipFill>
          <a:blip r:embed="rId3" cstate="print">
            <a:lum contrast="40000"/>
          </a:blip>
          <a:srcRect/>
          <a:stretch>
            <a:fillRect/>
          </a:stretch>
        </p:blipFill>
        <p:spPr bwMode="auto">
          <a:xfrm>
            <a:off x="2362200" y="2819400"/>
            <a:ext cx="4419600" cy="3379694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38200"/>
          </a:xfrm>
        </p:spPr>
        <p:txBody>
          <a:bodyPr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Соединения сочленением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5602" name="Picture 2" descr="E:\pic2-2-41.gif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lum contrast="40000"/>
          </a:blip>
          <a:srcRect/>
          <a:stretch>
            <a:fillRect/>
          </a:stretch>
        </p:blipFill>
        <p:spPr bwMode="auto">
          <a:xfrm>
            <a:off x="1752600" y="1981200"/>
            <a:ext cx="5638800" cy="228600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304800" y="4754940"/>
            <a:ext cx="86868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i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Выступ одной детали входит в паз или отверстие другой детали; детали поворачиваются одна относительно другой, и тем обеспечивается их соединение.</a:t>
            </a:r>
            <a:endParaRPr lang="ru-RU" sz="2400" b="1" i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MOVIE_LOOPED_PLAYBACK" val="1"/>
</p:tagLst>
</file>

<file path=ppt/theme/theme1.xml><?xml version="1.0" encoding="utf-8"?>
<a:theme xmlns:a="http://schemas.openxmlformats.org/drawingml/2006/main" name="Тема Office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966</TotalTime>
  <Words>316</Words>
  <Application>Microsoft Office PowerPoint</Application>
  <PresentationFormat>Экран (4:3)</PresentationFormat>
  <Paragraphs>92</Paragraphs>
  <Slides>14</Slides>
  <Notes>13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8" baseType="lpstr">
      <vt:lpstr>Arial</vt:lpstr>
      <vt:lpstr>Calibri</vt:lpstr>
      <vt:lpstr>Times New Roman</vt:lpstr>
      <vt:lpstr>Тема Office</vt:lpstr>
      <vt:lpstr>Инженерная графика</vt:lpstr>
      <vt:lpstr>Презентация PowerPoint</vt:lpstr>
      <vt:lpstr>Разъёмные соединения.</vt:lpstr>
      <vt:lpstr>Резьбовые соединения.</vt:lpstr>
      <vt:lpstr>Болтовое соединение.</vt:lpstr>
      <vt:lpstr>Винтовое соединение</vt:lpstr>
      <vt:lpstr>Шпилечное соединение</vt:lpstr>
      <vt:lpstr>Трубное соединение</vt:lpstr>
      <vt:lpstr>Другие разъёмные соединения. Зубчатые (шлицевые).</vt:lpstr>
      <vt:lpstr>Шпоночные соединения</vt:lpstr>
      <vt:lpstr>Штифтовые соединения</vt:lpstr>
      <vt:lpstr>Шплинтовые соединения</vt:lpstr>
      <vt:lpstr>Клиновые соединения</vt:lpstr>
      <vt:lpstr>Соединения сочленением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Виды соединений деталей</dc:title>
  <dc:creator>123</dc:creator>
  <cp:lastModifiedBy>GameRealSoul</cp:lastModifiedBy>
  <cp:revision>99</cp:revision>
  <dcterms:modified xsi:type="dcterms:W3CDTF">2020-11-17T20:05:30Z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700068</vt:lpwstr>
  </property>
  <property fmtid="{D5CDD505-2E9C-101B-9397-08002B2CF9AE}" pid="3" name="NXPowerLiteSettings">
    <vt:lpwstr>E6000400038000</vt:lpwstr>
  </property>
  <property fmtid="{D5CDD505-2E9C-101B-9397-08002B2CF9AE}" pid="4" name="NXPowerLiteVersion">
    <vt:lpwstr>D4.3.1</vt:lpwstr>
  </property>
</Properties>
</file>